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33" r:id="rId5"/>
    <p:sldId id="365" r:id="rId6"/>
    <p:sldId id="364" r:id="rId7"/>
    <p:sldId id="366" r:id="rId8"/>
    <p:sldId id="367" r:id="rId9"/>
    <p:sldId id="363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01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2020/9/28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6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tw.alphacamp.co</a:t>
            </a:r>
            <a:r>
              <a:rPr lang="en-US" dirty="0"/>
              <a:t>/blog/</a:t>
            </a:r>
            <a:r>
              <a:rPr lang="en-US" dirty="0" err="1"/>
              <a:t>api</a:t>
            </a:r>
            <a:r>
              <a:rPr lang="en-US" dirty="0"/>
              <a:t>-introduction-understand-web-</a:t>
            </a:r>
            <a:r>
              <a:rPr lang="en-US" dirty="0" err="1"/>
              <a:t>api</a:t>
            </a:r>
            <a:r>
              <a:rPr lang="en-US"/>
              <a:t>-http-json</a:t>
            </a:r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43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10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10" Type="http://schemas.openxmlformats.org/officeDocument/2006/relationships/image" Target="../media/image35.png"/><Relationship Id="rId4" Type="http://schemas.openxmlformats.org/officeDocument/2006/relationships/image" Target="../media/image29.tiff"/><Relationship Id="rId9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Methods/POST" TargetMode="External"/><Relationship Id="rId7" Type="http://schemas.openxmlformats.org/officeDocument/2006/relationships/image" Target="../media/image39.svg"/><Relationship Id="rId2" Type="http://schemas.openxmlformats.org/officeDocument/2006/relationships/hyperlink" Target="https://developer.mozilla.org/en-US/docs/Web/HTTP/Methods/GET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hyperlink" Target="https://developer.mozilla.org/en-US/docs/Web/HTTP/Methods/DELETE" TargetMode="External"/><Relationship Id="rId4" Type="http://schemas.openxmlformats.org/officeDocument/2006/relationships/hyperlink" Target="https://developer.mozilla.org/en-US/docs/Web/HTTP/Methods/PU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25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248936" y="3292990"/>
            <a:ext cx="9802885" cy="996170"/>
          </a:xfrm>
        </p:spPr>
        <p:txBody>
          <a:bodyPr/>
          <a:lstStyle/>
          <a:p>
            <a:r>
              <a:rPr lang="zh-TW" altLang="en-US" sz="2800" dirty="0"/>
              <a:t>模型訓練好然後呢</a:t>
            </a:r>
            <a:r>
              <a:rPr lang="en-US" altLang="zh-TW" sz="2800" dirty="0"/>
              <a:t> ?</a:t>
            </a:r>
          </a:p>
          <a:p>
            <a:r>
              <a:rPr lang="zh-TW" altLang="en-US" sz="2800" dirty="0"/>
              <a:t>使用</a:t>
            </a:r>
            <a:r>
              <a:rPr lang="en-US" altLang="zh-TW" sz="2800" dirty="0"/>
              <a:t>Python Flask</a:t>
            </a:r>
            <a:r>
              <a:rPr lang="zh-TW" altLang="en-US" sz="2800" dirty="0"/>
              <a:t>架設</a:t>
            </a:r>
            <a:r>
              <a:rPr lang="en-US" altLang="zh-TW" sz="2800" dirty="0"/>
              <a:t>API</a:t>
            </a:r>
            <a:r>
              <a:rPr lang="zh-TW" altLang="en-US" sz="2800" dirty="0"/>
              <a:t>吧</a:t>
            </a:r>
            <a:r>
              <a:rPr lang="en-US" altLang="zh-TW" sz="2800" dirty="0"/>
              <a:t> !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3353733" y="4347229"/>
            <a:ext cx="5537200" cy="341632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CEB56DA-E5E0-9D47-A1E1-E3B920519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25</a:t>
            </a:r>
            <a:r>
              <a:rPr lang="zh-TW" altLang="en-US" dirty="0"/>
              <a:t> </a:t>
            </a:r>
            <a:r>
              <a:rPr lang="en-TW" dirty="0"/>
              <a:t>學習目標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CB671C-7D2E-A940-AE00-62876896F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37D6DF-4512-BB45-937D-2D1BBDA42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341632"/>
          </a:xfrm>
        </p:spPr>
        <p:txBody>
          <a:bodyPr/>
          <a:lstStyle/>
          <a:p>
            <a:r>
              <a:rPr lang="zh-TW" altLang="en-US" sz="1800" dirty="0"/>
              <a:t>使用 </a:t>
            </a:r>
            <a:r>
              <a:rPr lang="en-US" sz="1800" dirty="0"/>
              <a:t>pickle + gzip </a:t>
            </a:r>
            <a:r>
              <a:rPr lang="zh-TW" altLang="en-US" sz="1800" dirty="0"/>
              <a:t>儲存模型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6E604E2-46E8-B549-B438-1B5AB13227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39127"/>
            <a:ext cx="4474107" cy="290657"/>
          </a:xfrm>
        </p:spPr>
        <p:txBody>
          <a:bodyPr/>
          <a:lstStyle/>
          <a:p>
            <a:r>
              <a:rPr lang="zh-TW" altLang="en-US" sz="1100" dirty="0"/>
              <a:t>將訓練好的模型打包並儲存</a:t>
            </a:r>
            <a:endParaRPr lang="en-TW" sz="1100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87484395-7C51-A64F-A392-2905AC0BD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5ABCE70-0D61-604F-B554-98DCE5F8497C}"/>
              </a:ext>
            </a:extLst>
          </p:cNvPr>
          <p:cNvSpPr txBox="1">
            <a:spLocks/>
          </p:cNvSpPr>
          <p:nvPr/>
        </p:nvSpPr>
        <p:spPr>
          <a:xfrm>
            <a:off x="1416990" y="2924650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/>
              <a:t>載入儲存的型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6EC4FFE-092C-DE44-B98C-4DE561CF6F81}"/>
              </a:ext>
            </a:extLst>
          </p:cNvPr>
          <p:cNvSpPr txBox="1">
            <a:spLocks/>
          </p:cNvSpPr>
          <p:nvPr/>
        </p:nvSpPr>
        <p:spPr>
          <a:xfrm>
            <a:off x="1416989" y="3221879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100" dirty="0"/>
              <a:t>讀取打包好的模型，並預測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29096" y="3276408"/>
            <a:ext cx="5537200" cy="535531"/>
          </a:xfrm>
        </p:spPr>
        <p:txBody>
          <a:bodyPr/>
          <a:lstStyle/>
          <a:p>
            <a:r>
              <a:rPr lang="en-US" altLang="zh-CN" sz="3200" kern="0" dirty="0"/>
              <a:t>API</a:t>
            </a:r>
            <a:r>
              <a:rPr lang="zh-TW" altLang="en-US" sz="3200" kern="0" dirty="0"/>
              <a:t> 觀念講解</a:t>
            </a:r>
            <a:endParaRPr lang="zh-CN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748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BD5EA9-3AA2-C747-AF25-B1C39948E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</a:t>
            </a:r>
            <a:r>
              <a:rPr lang="zh-TW" altLang="en-US" dirty="0"/>
              <a:t> </a:t>
            </a:r>
            <a:r>
              <a:rPr lang="en-US" altLang="zh-TW" dirty="0"/>
              <a:t>API ?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2E053-C1D9-444A-85D2-ECB233023DC0}"/>
              </a:ext>
            </a:extLst>
          </p:cNvPr>
          <p:cNvSpPr/>
          <p:nvPr/>
        </p:nvSpPr>
        <p:spPr>
          <a:xfrm>
            <a:off x="992874" y="1057579"/>
            <a:ext cx="96751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</a:rPr>
              <a:t>應用程式介面（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</a:rPr>
              <a:t>Application Programming Interface, API）</a:t>
            </a:r>
          </a:p>
          <a:p>
            <a:endParaRPr lang="en-US" sz="2000" kern="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595959"/>
                </a:solidFill>
                <a:latin typeface="Arial"/>
                <a:cs typeface="Arial"/>
              </a:rPr>
              <a:t>屬於客戶端與伺服端的溝通橋樑，並提供一個端口能夠做資料交換。</a:t>
            </a:r>
            <a:endParaRPr lang="en-TW" kern="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82F8A16-6295-7348-BF35-8BC494E7F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138" y="3228848"/>
            <a:ext cx="1351280" cy="1351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05C85C-351A-AD48-8954-C1A0E46B4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2384" y="2577449"/>
            <a:ext cx="707886" cy="70788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9D37F40-A339-B04B-9359-05A0B6FCE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2384" y="3621831"/>
            <a:ext cx="707886" cy="7078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962187-47DD-A44D-AD98-C85EFC9A74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8895" y="4793160"/>
            <a:ext cx="774864" cy="77486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A80A154A-F877-184E-913B-46A501725227}"/>
              </a:ext>
            </a:extLst>
          </p:cNvPr>
          <p:cNvSpPr/>
          <p:nvPr/>
        </p:nvSpPr>
        <p:spPr>
          <a:xfrm>
            <a:off x="4572000" y="3718560"/>
            <a:ext cx="2316480" cy="18592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6F6788E-5882-BF49-9F1E-0D325422B55D}"/>
              </a:ext>
            </a:extLst>
          </p:cNvPr>
          <p:cNvSpPr/>
          <p:nvPr/>
        </p:nvSpPr>
        <p:spPr>
          <a:xfrm flipH="1">
            <a:off x="4572000" y="4394200"/>
            <a:ext cx="2316480" cy="18592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1FDC7-2B60-B84B-BDD5-033C0C513DC4}"/>
              </a:ext>
            </a:extLst>
          </p:cNvPr>
          <p:cNvSpPr/>
          <p:nvPr/>
        </p:nvSpPr>
        <p:spPr>
          <a:xfrm>
            <a:off x="5045597" y="3467942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rgbClr val="595959"/>
                </a:solidFill>
                <a:cs typeface="Arial"/>
              </a:rPr>
              <a:t>HTTP Request</a:t>
            </a:r>
            <a:endParaRPr lang="en-TW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B7A9A-7F02-5244-A422-954E15203AEC}"/>
              </a:ext>
            </a:extLst>
          </p:cNvPr>
          <p:cNvSpPr/>
          <p:nvPr/>
        </p:nvSpPr>
        <p:spPr>
          <a:xfrm>
            <a:off x="5045597" y="4580128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rgbClr val="595959"/>
                </a:solidFill>
                <a:cs typeface="Arial"/>
              </a:rPr>
              <a:t>HTTP Response</a:t>
            </a:r>
            <a:endParaRPr lang="en-TW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B45C63-EFBA-D34C-9EFC-4B5DE2486943}"/>
              </a:ext>
            </a:extLst>
          </p:cNvPr>
          <p:cNvSpPr/>
          <p:nvPr/>
        </p:nvSpPr>
        <p:spPr>
          <a:xfrm>
            <a:off x="7510271" y="2931392"/>
            <a:ext cx="526593" cy="2636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2AB9D79-8021-EA4A-A2C6-C06E795460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06652" y="3529374"/>
            <a:ext cx="1454983" cy="14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4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AFCBF4-3245-A54A-9B36-7914DADB8F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什麼是 </a:t>
            </a:r>
            <a:r>
              <a:rPr lang="en-US" dirty="0"/>
              <a:t>REST/RESTful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32A548-7214-FE4B-819D-7E99AFE3093D}"/>
              </a:ext>
            </a:extLst>
          </p:cNvPr>
          <p:cNvSpPr/>
          <p:nvPr/>
        </p:nvSpPr>
        <p:spPr>
          <a:xfrm>
            <a:off x="992875" y="1020032"/>
            <a:ext cx="103700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Representational State Transfer，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簡稱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REST，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它是一種網路架構風格，近幾年來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REST 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的概念已經被實作在大型網路系統中，而在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Web Service 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中使用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REST 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概念被實作出來的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API 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就簡稱為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RESTful API 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他是使用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HTTP 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的協定完整定義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Web Service 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在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HTTP Request 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的各種流程。</a:t>
            </a:r>
            <a:endParaRPr lang="en-TW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BC358B-46B1-B64B-9047-C40EEE0F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42" y="2814928"/>
            <a:ext cx="5827776" cy="278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28822A-58D1-CB4F-83C4-9FEEAEAD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45" y="3012901"/>
            <a:ext cx="1404142" cy="73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263A8-F1F8-0C49-9164-7BB10CAC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384" y="3012900"/>
            <a:ext cx="1404141" cy="7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0BB4F-DACE-0D44-90EB-8DFCA4054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73" y="3947182"/>
            <a:ext cx="1050334" cy="52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34113-19A1-824D-9A91-A32E4383D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745" y="3944247"/>
            <a:ext cx="937799" cy="525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5D309-5692-3647-A0D1-738741A440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2316" y="3873182"/>
            <a:ext cx="1393992" cy="732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0147E-E524-2F40-9E56-3BB901868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693" y="4774982"/>
            <a:ext cx="1027439" cy="387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CBE0EE-D804-1445-A3D0-41CA8BF9B4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2112" y="4678166"/>
            <a:ext cx="1828800" cy="595313"/>
          </a:xfrm>
          <a:prstGeom prst="rect">
            <a:avLst/>
          </a:prstGeom>
        </p:spPr>
      </p:pic>
      <p:pic>
        <p:nvPicPr>
          <p:cNvPr id="1028" name="Picture 4" descr="Go (Language)">
            <a:extLst>
              <a:ext uri="{FF2B5EF4-FFF2-40B4-BE49-F238E27FC236}">
                <a16:creationId xmlns:a16="http://schemas.microsoft.com/office/drawing/2014/main" id="{0EA5EDF6-8CC1-3E4D-904E-54BA0C72A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178" y="4582632"/>
            <a:ext cx="845687" cy="8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1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C080-A3E2-7942-8F1D-F774EBAB8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Python Flask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68FF7-9F9A-794C-B534-C995C8A7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84" y="2568405"/>
            <a:ext cx="6322504" cy="25448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965CC1A-EB53-3A4F-A36C-65452DCD34FC}"/>
              </a:ext>
            </a:extLst>
          </p:cNvPr>
          <p:cNvSpPr txBox="1">
            <a:spLocks/>
          </p:cNvSpPr>
          <p:nvPr/>
        </p:nvSpPr>
        <p:spPr>
          <a:xfrm>
            <a:off x="762804" y="1041417"/>
            <a:ext cx="8520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Flask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是一個使用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編寫的輕量級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應用框架。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79E91-015A-474E-9522-33068319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7" y="3499960"/>
            <a:ext cx="1217335" cy="681707"/>
          </a:xfrm>
          <a:prstGeom prst="rect">
            <a:avLst/>
          </a:prstGeom>
        </p:spPr>
      </p:pic>
      <p:pic>
        <p:nvPicPr>
          <p:cNvPr id="3074" name="Picture 2" descr="Deep Learning by Python - Setup Environment - Anny Chang - F2E &amp; UI Designer">
            <a:extLst>
              <a:ext uri="{FF2B5EF4-FFF2-40B4-BE49-F238E27FC236}">
                <a16:creationId xmlns:a16="http://schemas.microsoft.com/office/drawing/2014/main" id="{EAFC5858-85E1-C549-AE2D-5859CFF7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5" y="3424762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3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C4CD13-91A9-8A4B-B5C0-A8F6422C64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HTTP Request </a:t>
            </a:r>
            <a:r>
              <a:rPr lang="zh-TW" altLang="en-US" dirty="0"/>
              <a:t>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F97159-6274-4043-BE9E-F52AAA294F9A}"/>
              </a:ext>
            </a:extLst>
          </p:cNvPr>
          <p:cNvSpPr/>
          <p:nvPr/>
        </p:nvSpPr>
        <p:spPr>
          <a:xfrm>
            <a:off x="899209" y="1135118"/>
            <a:ext cx="335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常見的 HTTP Request 有：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66054-6C95-AB41-BCF2-E606277117F7}"/>
              </a:ext>
            </a:extLst>
          </p:cNvPr>
          <p:cNvSpPr/>
          <p:nvPr/>
        </p:nvSpPr>
        <p:spPr>
          <a:xfrm>
            <a:off x="899209" y="1805626"/>
            <a:ext cx="8669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83C4"/>
                </a:solidFill>
                <a:latin typeface="Arial" panose="020B0604020202020204" pitchFamily="34" charset="0"/>
                <a:hlinkClick r:id="rId2"/>
              </a:rPr>
              <a:t>GET</a:t>
            </a:r>
            <a:r>
              <a:rPr lang="zh-TW" altLang="en-US" dirty="0">
                <a:solidFill>
                  <a:srgbClr val="4183C4"/>
                </a:solidFill>
                <a:latin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此方法只能向指定的資源要求取得資料，並不會更動到內部資源</a:t>
            </a:r>
            <a:endParaRPr lang="zh-TW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6ABFA-E220-0043-B04D-CEF1F705FC49}"/>
              </a:ext>
            </a:extLst>
          </p:cNvPr>
          <p:cNvSpPr/>
          <p:nvPr/>
        </p:nvSpPr>
        <p:spPr>
          <a:xfrm>
            <a:off x="899209" y="2378702"/>
            <a:ext cx="326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83C4"/>
                </a:solidFill>
                <a:latin typeface="Arial" panose="020B0604020202020204" pitchFamily="34" charset="0"/>
                <a:hlinkClick r:id="rId3"/>
              </a:rPr>
              <a:t>POST</a:t>
            </a:r>
            <a:r>
              <a:rPr lang="zh-TW" altLang="en-US" dirty="0">
                <a:solidFill>
                  <a:srgbClr val="4183C4"/>
                </a:solidFill>
                <a:latin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向指定的資源提交資料</a:t>
            </a:r>
            <a:endParaRPr lang="zh-TW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8AB704-B2FE-7449-A15C-7C4083BEFD51}"/>
              </a:ext>
            </a:extLst>
          </p:cNvPr>
          <p:cNvSpPr/>
          <p:nvPr/>
        </p:nvSpPr>
        <p:spPr>
          <a:xfrm>
            <a:off x="899209" y="2951778"/>
            <a:ext cx="378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83C4"/>
                </a:solidFill>
                <a:latin typeface="Arial" panose="020B0604020202020204" pitchFamily="34" charset="0"/>
                <a:hlinkClick r:id="rId4"/>
              </a:rPr>
              <a:t>PUT</a:t>
            </a:r>
            <a:r>
              <a:rPr lang="zh-TW" altLang="en-US" dirty="0">
                <a:solidFill>
                  <a:srgbClr val="4183C4"/>
                </a:solidFill>
                <a:latin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向指定資源位置提交更新內容</a:t>
            </a:r>
            <a:endParaRPr lang="zh-TW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F8978-C1B6-A34A-8F97-AE29956FA7B2}"/>
              </a:ext>
            </a:extLst>
          </p:cNvPr>
          <p:cNvSpPr/>
          <p:nvPr/>
        </p:nvSpPr>
        <p:spPr>
          <a:xfrm>
            <a:off x="899209" y="3536891"/>
            <a:ext cx="4227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83C4"/>
                </a:solidFill>
                <a:latin typeface="Arial" panose="020B0604020202020204" pitchFamily="34" charset="0"/>
                <a:hlinkClick r:id="rId5"/>
              </a:rPr>
              <a:t>DELETE</a:t>
            </a:r>
            <a:r>
              <a:rPr lang="zh-TW" altLang="en-US" dirty="0">
                <a:solidFill>
                  <a:srgbClr val="4183C4"/>
                </a:solidFill>
                <a:latin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向指定資源位置請求刪除內容</a:t>
            </a:r>
            <a:endParaRPr lang="zh-TW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D3529D-E7C6-224C-B6DD-269176EF6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5538" y="2709908"/>
            <a:ext cx="2392629" cy="23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8914" y="3304984"/>
            <a:ext cx="6629400" cy="1106970"/>
          </a:xfrm>
        </p:spPr>
        <p:txBody>
          <a:bodyPr/>
          <a:lstStyle/>
          <a:p>
            <a:r>
              <a:rPr lang="zh-CN" altLang="en-US" sz="3200" dirty="0"/>
              <a:t>儲存鳶尾花朵</a:t>
            </a:r>
            <a:r>
              <a:rPr lang="en-US" altLang="zh-CN" sz="3200" dirty="0"/>
              <a:t> XGBoost </a:t>
            </a:r>
            <a:r>
              <a:rPr lang="zh-CN" altLang="en-US" sz="3200" dirty="0"/>
              <a:t>分類器模型</a:t>
            </a:r>
            <a:endParaRPr lang="en-US" altLang="zh-CN" sz="3200" dirty="0"/>
          </a:p>
          <a:p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8539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7828</TotalTime>
  <Words>277</Words>
  <Application>Microsoft Macintosh PowerPoint</Application>
  <PresentationFormat>Widescreen</PresentationFormat>
  <Paragraphs>46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418</cp:revision>
  <dcterms:created xsi:type="dcterms:W3CDTF">2015-08-18T02:51:41Z</dcterms:created>
  <dcterms:modified xsi:type="dcterms:W3CDTF">2020-09-28T15:23:59Z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